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</p:sldIdLst>
  <p:sldSz cx="14630400" cy="8229600"/>
  <p:notesSz cx="8229600" cy="14630400"/>
  <p:embeddedFontLst>
    <p:embeddedFont>
      <p:font typeface="Mukta Light"/>
      <p:regular r:id="rId14"/>
    </p:embeddedFont>
    <p:embeddedFont>
      <p:font typeface="Prompt Medium" panose="00000600000000000000" pitchFamily="2" charset="-34"/>
      <p:regular r:id="rId15"/>
      <p:italic r:id="rId16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987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71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5517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SecureBank: A Secure Online Banking System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097060"/>
            <a:ext cx="7941296" cy="179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bg1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Presented by: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bg1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Muhammad Azfar Waqas UW-23-CY-BS-013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bg1"/>
                </a:solidFill>
                <a:latin typeface="Mukta Light"/>
                <a:cs typeface="Mukta Light"/>
              </a:rPr>
              <a:t>Ibrar Ul Hassan Shami </a:t>
            </a:r>
            <a:r>
              <a:rPr lang="en-US" sz="1900" dirty="0">
                <a:solidFill>
                  <a:schemeClr val="bg1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UW-23-CY-BS-018</a:t>
            </a:r>
            <a:endParaRPr lang="en-US" sz="1900" dirty="0">
              <a:solidFill>
                <a:schemeClr val="bg1"/>
              </a:solidFill>
              <a:latin typeface="Mukta Light"/>
              <a:cs typeface="Mukta Light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bg1"/>
                </a:solidFill>
                <a:latin typeface="Mukta Light"/>
                <a:cs typeface="Mukta Light"/>
              </a:rPr>
              <a:t>Saad Ali </a:t>
            </a:r>
            <a:r>
              <a:rPr lang="en-US" sz="1900" dirty="0">
                <a:solidFill>
                  <a:schemeClr val="bg1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UW-23-CY-BS-050</a:t>
            </a:r>
            <a:endParaRPr lang="en-US" sz="1900" dirty="0">
              <a:solidFill>
                <a:schemeClr val="bg1"/>
              </a:solidFill>
              <a:latin typeface="Mukta Light"/>
              <a:cs typeface="Mukta Light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6" y="663243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University of Wah - BS Cybersecurity 4th Semester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7815" y="661154"/>
            <a:ext cx="5602605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Enhancements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327815" y="1689735"/>
            <a:ext cx="7461171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Expanding SecureBank's capabilities and robustness.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598206" y="2344698"/>
            <a:ext cx="30480" cy="5223748"/>
          </a:xfrm>
          <a:prstGeom prst="roundRect">
            <a:avLst>
              <a:gd name="adj" fmla="val 331305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6838176" y="2599849"/>
            <a:ext cx="721281" cy="30480"/>
          </a:xfrm>
          <a:prstGeom prst="roundRect">
            <a:avLst>
              <a:gd name="adj" fmla="val 331305"/>
            </a:avLst>
          </a:prstGeom>
          <a:solidFill>
            <a:srgbClr val="6D4562"/>
          </a:solidFill>
          <a:ln/>
        </p:spPr>
      </p:sp>
      <p:sp>
        <p:nvSpPr>
          <p:cNvPr id="7" name="Shape 4"/>
          <p:cNvSpPr/>
          <p:nvPr/>
        </p:nvSpPr>
        <p:spPr>
          <a:xfrm>
            <a:off x="6327755" y="2344698"/>
            <a:ext cx="540901" cy="540901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888" y="2414766"/>
            <a:ext cx="320516" cy="40064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800380" y="2427327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Database Migration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7800380" y="2905482"/>
            <a:ext cx="5988606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Integrate SQL (SQLite/PostgreSQL).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6838176" y="4025979"/>
            <a:ext cx="721281" cy="30480"/>
          </a:xfrm>
          <a:prstGeom prst="roundRect">
            <a:avLst>
              <a:gd name="adj" fmla="val 331305"/>
            </a:avLst>
          </a:prstGeom>
          <a:solidFill>
            <a:srgbClr val="6D4562"/>
          </a:solidFill>
          <a:ln/>
        </p:spPr>
      </p:sp>
      <p:sp>
        <p:nvSpPr>
          <p:cNvPr id="12" name="Shape 8"/>
          <p:cNvSpPr/>
          <p:nvPr/>
        </p:nvSpPr>
        <p:spPr>
          <a:xfrm>
            <a:off x="6327755" y="3770828"/>
            <a:ext cx="540901" cy="540901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888" y="3840897"/>
            <a:ext cx="320516" cy="40064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800380" y="3853458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Two-Factor Auth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800380" y="4331613"/>
            <a:ext cx="5988606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Add 2FA for heightened security.</a:t>
            </a:r>
            <a:endParaRPr lang="en-US" sz="1850" dirty="0"/>
          </a:p>
        </p:txBody>
      </p:sp>
      <p:sp>
        <p:nvSpPr>
          <p:cNvPr id="16" name="Shape 11"/>
          <p:cNvSpPr/>
          <p:nvPr/>
        </p:nvSpPr>
        <p:spPr>
          <a:xfrm>
            <a:off x="6838176" y="5452110"/>
            <a:ext cx="721281" cy="30480"/>
          </a:xfrm>
          <a:prstGeom prst="roundRect">
            <a:avLst>
              <a:gd name="adj" fmla="val 331305"/>
            </a:avLst>
          </a:prstGeom>
          <a:solidFill>
            <a:srgbClr val="6D4562"/>
          </a:solidFill>
          <a:ln/>
        </p:spPr>
      </p:sp>
      <p:sp>
        <p:nvSpPr>
          <p:cNvPr id="17" name="Shape 12"/>
          <p:cNvSpPr/>
          <p:nvPr/>
        </p:nvSpPr>
        <p:spPr>
          <a:xfrm>
            <a:off x="6327755" y="5196959"/>
            <a:ext cx="540901" cy="540901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888" y="5267027"/>
            <a:ext cx="320516" cy="40064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800380" y="5279588"/>
            <a:ext cx="2786777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CAPTCHA Integration</a:t>
            </a:r>
            <a:endParaRPr lang="en-US" sz="2100" dirty="0"/>
          </a:p>
        </p:txBody>
      </p:sp>
      <p:sp>
        <p:nvSpPr>
          <p:cNvPr id="20" name="Text 14"/>
          <p:cNvSpPr/>
          <p:nvPr/>
        </p:nvSpPr>
        <p:spPr>
          <a:xfrm>
            <a:off x="7800380" y="5757743"/>
            <a:ext cx="5988606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Combat automated bots.</a:t>
            </a:r>
            <a:endParaRPr lang="en-US" sz="1850" dirty="0"/>
          </a:p>
        </p:txBody>
      </p:sp>
      <p:sp>
        <p:nvSpPr>
          <p:cNvPr id="21" name="Shape 15"/>
          <p:cNvSpPr/>
          <p:nvPr/>
        </p:nvSpPr>
        <p:spPr>
          <a:xfrm>
            <a:off x="6838176" y="6878241"/>
            <a:ext cx="721281" cy="30480"/>
          </a:xfrm>
          <a:prstGeom prst="roundRect">
            <a:avLst>
              <a:gd name="adj" fmla="val 331305"/>
            </a:avLst>
          </a:prstGeom>
          <a:solidFill>
            <a:srgbClr val="6D4562"/>
          </a:solidFill>
          <a:ln/>
        </p:spPr>
      </p:sp>
      <p:sp>
        <p:nvSpPr>
          <p:cNvPr id="22" name="Shape 16"/>
          <p:cNvSpPr/>
          <p:nvPr/>
        </p:nvSpPr>
        <p:spPr>
          <a:xfrm>
            <a:off x="6327755" y="6623090"/>
            <a:ext cx="540901" cy="540901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7888" y="6693158"/>
            <a:ext cx="320516" cy="40064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800380" y="6705719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Dashboard UI</a:t>
            </a:r>
            <a:endParaRPr lang="en-US" sz="2100" dirty="0"/>
          </a:p>
        </p:txBody>
      </p:sp>
      <p:sp>
        <p:nvSpPr>
          <p:cNvPr id="25" name="Text 18"/>
          <p:cNvSpPr/>
          <p:nvPr/>
        </p:nvSpPr>
        <p:spPr>
          <a:xfrm>
            <a:off x="7800380" y="7183874"/>
            <a:ext cx="5988606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Enhance reporting and user experience.</a:t>
            </a:r>
            <a:endParaRPr lang="en-US" sz="185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46C5473-1C09-4F31-1B52-2CBA2DE85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66135" y="7530737"/>
            <a:ext cx="1845732" cy="584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820347" y="40639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Secure Design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69951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Demonstrates robust web application security principles.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79" y="4473654"/>
            <a:ext cx="369332" cy="4617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3386" y="28423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Real-World Practice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943386" y="3333393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Promotes practical cybersecurity skills.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0752" y="3104793"/>
            <a:ext cx="369332" cy="4617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3386" y="52854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Fintech Foundation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943386" y="5776436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Basis for advanced financial technology projects.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0752" y="5842397"/>
            <a:ext cx="369332" cy="4617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675059-A7A8-D989-1E8C-15DE0F6546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66135" y="7530737"/>
            <a:ext cx="1845732" cy="584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0515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Overview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508052"/>
            <a:ext cx="346281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Simulated Online Banking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09776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Web application for banking operations.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73963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Flask-Powered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4329351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Built with Python's Flask framework.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97121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Security First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864037" y="556093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Focus on user authentication, secure transactions.</a:t>
            </a:r>
            <a:endParaRPr lang="en-US" sz="1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538889"/>
            <a:ext cx="6150054" cy="4207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1BEDBF-5418-E123-5A75-A4D777BC3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6135" y="7530737"/>
            <a:ext cx="1845732" cy="58455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1637" y="1331119"/>
            <a:ext cx="570809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Technologies Utilized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4521637" y="2387203"/>
            <a:ext cx="4498896" cy="1891546"/>
          </a:xfrm>
          <a:prstGeom prst="roundRect">
            <a:avLst>
              <a:gd name="adj" fmla="val 5482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783693" y="26492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Flask Ecosystem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4783693" y="3140273"/>
            <a:ext cx="39747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Python Web Framework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783693" y="3621643"/>
            <a:ext cx="39747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Flask-Mail for emails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9267349" y="2387203"/>
            <a:ext cx="4499015" cy="1891546"/>
          </a:xfrm>
          <a:prstGeom prst="roundRect">
            <a:avLst>
              <a:gd name="adj" fmla="val 5482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529405" y="26492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Frontend Stack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9529405" y="3140273"/>
            <a:ext cx="39749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HTML, CSS, Bootstrap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9529405" y="3621643"/>
            <a:ext cx="39749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Responsive UI design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4521637" y="4525566"/>
            <a:ext cx="9244727" cy="2372916"/>
          </a:xfrm>
          <a:prstGeom prst="roundRect">
            <a:avLst>
              <a:gd name="adj" fmla="val 437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783693" y="478762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Security &amp; Data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4783693" y="5278636"/>
            <a:ext cx="87206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bcrypt for hashing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4783693" y="5760006"/>
            <a:ext cx="87206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JSON for storage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4783693" y="6241375"/>
            <a:ext cx="87206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itsdangerous for tokens</a:t>
            </a:r>
            <a:endParaRPr lang="en-US" sz="19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AE4B30-08D7-25F8-CE4D-08D3251AC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6135" y="7530737"/>
            <a:ext cx="1845732" cy="58455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1637" y="79355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Core Features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4521637" y="1849636"/>
            <a:ext cx="92447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SecureBank provides essential banking functionalities with a strong emphasis on security.</a:t>
            </a:r>
            <a:endParaRPr lang="en-US" sz="19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637" y="2522339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21637" y="34481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Registration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4521637" y="3939183"/>
            <a:ext cx="28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Email confirmation.</a:t>
            </a:r>
            <a:endParaRPr lang="en-US" sz="19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082" y="2522339"/>
            <a:ext cx="617220" cy="6172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06082" y="34481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Secure Login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7706082" y="3939183"/>
            <a:ext cx="28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Authenticated access.</a:t>
            </a:r>
            <a:endParaRPr lang="en-US" sz="19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0528" y="2522339"/>
            <a:ext cx="617220" cy="617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890528" y="34481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Fund Transfers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10890528" y="3939183"/>
            <a:ext cx="28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Deposit and withdrawal.</a:t>
            </a:r>
            <a:endParaRPr lang="en-US" sz="19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1637" y="4951452"/>
            <a:ext cx="617220" cy="61722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521637" y="587728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Transaction History</a:t>
            </a:r>
            <a:endParaRPr lang="en-US" sz="2150" dirty="0"/>
          </a:p>
        </p:txBody>
      </p:sp>
      <p:sp>
        <p:nvSpPr>
          <p:cNvPr id="16" name="Text 9"/>
          <p:cNvSpPr/>
          <p:nvPr/>
        </p:nvSpPr>
        <p:spPr>
          <a:xfrm>
            <a:off x="4521637" y="6368296"/>
            <a:ext cx="28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View past activities.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4521637" y="7040999"/>
            <a:ext cx="92447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Additionally, users can securely reset their passwords.</a:t>
            </a:r>
            <a:endParaRPr lang="en-US" sz="19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647A103-D1C3-0CC4-E8D0-594FC4C28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66135" y="7530737"/>
            <a:ext cx="1845732" cy="584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495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5818" y="3599617"/>
            <a:ext cx="8212098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Implemented Security Measures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825818" y="4608909"/>
            <a:ext cx="12978765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system employs multiple layers of security to protect user data and transactions.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25818" y="5251847"/>
            <a:ext cx="530900" cy="530900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592580" y="5332928"/>
            <a:ext cx="262175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Password Hashing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592580" y="5802154"/>
            <a:ext cx="5575102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Bcrypt for strong encryption.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462599" y="5251847"/>
            <a:ext cx="530900" cy="530900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229362" y="5332928"/>
            <a:ext cx="262175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Email Verification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8229362" y="5802154"/>
            <a:ext cx="5575221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Timed tokens ensure authenticity.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25818" y="6651546"/>
            <a:ext cx="530900" cy="530900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592580" y="6732627"/>
            <a:ext cx="262175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Input Validation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1592580" y="7201853"/>
            <a:ext cx="5575102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Regex for strict data integrity.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7462599" y="6651546"/>
            <a:ext cx="530900" cy="530900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229362" y="6732627"/>
            <a:ext cx="262175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Session Control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8229362" y="7201853"/>
            <a:ext cx="5575221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Secure access management.</a:t>
            </a:r>
            <a:endParaRPr lang="en-US" sz="1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60FAB1-AE83-9DA0-B5E8-702C15402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6135" y="7530737"/>
            <a:ext cx="1845732" cy="584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089" y="561975"/>
            <a:ext cx="5297567" cy="567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Email Confirmation Flow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89" y="1538168"/>
            <a:ext cx="1021556" cy="12258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40957" y="1742480"/>
            <a:ext cx="2270165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Registration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940957" y="2148721"/>
            <a:ext cx="119743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New user signs up.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89" y="2764036"/>
            <a:ext cx="1021556" cy="12258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40957" y="2968347"/>
            <a:ext cx="2270165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Email Sent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940957" y="3374588"/>
            <a:ext cx="119743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Confirmation email dispatched.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9" y="3989903"/>
            <a:ext cx="1021556" cy="12258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40957" y="4194215"/>
            <a:ext cx="2270165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Token Generation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940957" y="4600456"/>
            <a:ext cx="119743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itsdangerous creates secure token.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89" y="5215771"/>
            <a:ext cx="1021556" cy="12258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40957" y="5420082"/>
            <a:ext cx="2270165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Timed Link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940957" y="5826323"/>
            <a:ext cx="119743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Valid for 1 hour only.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089" y="6441638"/>
            <a:ext cx="1021556" cy="122586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40957" y="6645950"/>
            <a:ext cx="2339221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Verification Required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1940957" y="7052191"/>
            <a:ext cx="1197435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Login only after email confirmation.</a:t>
            </a:r>
            <a:endParaRPr lang="en-US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7FD794-E44C-A90B-D0CA-4467D4AD9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66135" y="7530737"/>
            <a:ext cx="1845732" cy="584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426" y="584121"/>
            <a:ext cx="4768334" cy="590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Password Reset Flow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743426" y="1492806"/>
            <a:ext cx="765714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secure process to regain account access.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3426" y="2071568"/>
            <a:ext cx="212408" cy="1274445"/>
          </a:xfrm>
          <a:prstGeom prst="roundRect">
            <a:avLst>
              <a:gd name="adj" fmla="val 4200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68241" y="2283976"/>
            <a:ext cx="236017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Request Reset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168241" y="2706291"/>
            <a:ext cx="7232333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 enters registered email.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62038" y="3505319"/>
            <a:ext cx="212408" cy="1274445"/>
          </a:xfrm>
          <a:prstGeom prst="roundRect">
            <a:avLst>
              <a:gd name="adj" fmla="val 4200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486853" y="3717727"/>
            <a:ext cx="236017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Receive Link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486853" y="4140041"/>
            <a:ext cx="6913721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Email contains unique reset link.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1380649" y="4939070"/>
            <a:ext cx="212408" cy="1274445"/>
          </a:xfrm>
          <a:prstGeom prst="roundRect">
            <a:avLst>
              <a:gd name="adj" fmla="val 4200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805464" y="5151477"/>
            <a:ext cx="236017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Timed Access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805464" y="5573792"/>
            <a:ext cx="659511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Link expires in 30 minutes.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1699260" y="6372820"/>
            <a:ext cx="212408" cy="1274445"/>
          </a:xfrm>
          <a:prstGeom prst="roundRect">
            <a:avLst>
              <a:gd name="adj" fmla="val 4200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2124075" y="6585228"/>
            <a:ext cx="236017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New Password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2124075" y="7007543"/>
            <a:ext cx="6276499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System enforces strong password rules.</a:t>
            </a:r>
            <a:endParaRPr lang="en-US" sz="1650" dirty="0"/>
          </a:p>
        </p:txBody>
      </p: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85292"/>
            <a:ext cx="578989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Transaction Functions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44137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SecureBank provides core banking operations with detailed record-keeping.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3509129"/>
            <a:ext cx="7415927" cy="3335179"/>
          </a:xfrm>
          <a:prstGeom prst="roundRect">
            <a:avLst>
              <a:gd name="adj" fmla="val 3109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79277" y="3524369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126093" y="368010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Deposit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4822627" y="3680103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Adds specified amount to user balance.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277" y="4625935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093" y="478166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Withdrawal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4822627" y="4781669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Validates sufficient funds, deducts amount.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79277" y="5727502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126093" y="5883235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History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822627" y="5883235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Logs all transactions with timestamps for auditing.</a:t>
            </a:r>
            <a:endParaRPr lang="en-US" sz="190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070" y="739497"/>
            <a:ext cx="10463093" cy="597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Robust Exception Handling in Our Codebase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53070" y="1659850"/>
            <a:ext cx="3751659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Ensuring Stability and Reliability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53070" y="2496503"/>
            <a:ext cx="2390775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Invalid JSON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53070" y="3010495"/>
            <a:ext cx="2887385" cy="1376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</a:t>
            </a:r>
            <a:r>
              <a:rPr lang="en-US" sz="16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load_users()</a:t>
            </a: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function uses </a:t>
            </a:r>
            <a:r>
              <a:rPr lang="en-US" sz="16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try/except</a:t>
            </a: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blocks. This handles malformed JSON data gracefully. It prevents application crashes.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13" y="5272442"/>
            <a:ext cx="2887385" cy="197548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172903" y="2496503"/>
            <a:ext cx="2887385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Invalid Deposit/Withdraw Input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172903" y="3094197"/>
            <a:ext cx="2887385" cy="172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Input for financial transactions is strictly validated. A </a:t>
            </a:r>
            <a:r>
              <a:rPr lang="en-US" sz="16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try/except</a:t>
            </a: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structure ensures only numerical values. This prevents errors from non-numeric entries.</a:t>
            </a:r>
            <a:endParaRPr lang="en-US" sz="16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204" y="5272441"/>
            <a:ext cx="2887385" cy="197548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92735" y="2496503"/>
            <a:ext cx="2390775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Token Expiry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7592735" y="3010495"/>
            <a:ext cx="2887385" cy="172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 </a:t>
            </a:r>
            <a:r>
              <a:rPr lang="en-US" sz="16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confirm_token()</a:t>
            </a: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</a:t>
            </a:r>
            <a:r>
              <a:rPr lang="en-US" sz="16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try/except</a:t>
            </a: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manages expired tokens. This ensures secure user sessions. It prompts users to re-authenticate when needed.</a:t>
            </a:r>
            <a:endParaRPr lang="en-US" sz="16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2735" y="5272444"/>
            <a:ext cx="2887385" cy="197548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012567" y="2496503"/>
            <a:ext cx="2390775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Email Send Failures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11012567" y="3010495"/>
            <a:ext cx="2887385" cy="172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Adding </a:t>
            </a:r>
            <a:r>
              <a:rPr lang="en-US" sz="16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try/except</a:t>
            </a: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around email sending is crucial. It will catch network issues or invalid addresses. Implement retry mechanisms for resilience.</a:t>
            </a:r>
            <a:endParaRPr lang="en-US" sz="16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826" y="5272443"/>
            <a:ext cx="2887385" cy="19754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EFBD04-23FC-D537-4533-FD621C88C2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6135" y="7530737"/>
            <a:ext cx="1845732" cy="5845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495</Words>
  <Application>Microsoft Office PowerPoint</Application>
  <PresentationFormat>Custom</PresentationFormat>
  <Paragraphs>112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Prompt Medium</vt:lpstr>
      <vt:lpstr>Mukta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Azfar waqas</cp:lastModifiedBy>
  <cp:revision>10</cp:revision>
  <dcterms:created xsi:type="dcterms:W3CDTF">2025-06-14T17:16:01Z</dcterms:created>
  <dcterms:modified xsi:type="dcterms:W3CDTF">2025-06-15T07:54:34Z</dcterms:modified>
</cp:coreProperties>
</file>